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300" r:id="rId4"/>
    <p:sldId id="278" r:id="rId5"/>
    <p:sldId id="282" r:id="rId6"/>
    <p:sldId id="259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58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09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42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48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2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84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4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6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7B2EE-7E35-4FFD-8154-501C60CFF3C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6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Quadthagoras</a:t>
            </a:r>
            <a:r>
              <a:rPr lang="en-GB" dirty="0"/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57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5783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𝟓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48178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98193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211590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217576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217576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37836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96662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𝟏𝟖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35062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65614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21757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217577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99727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12787" y="4308878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787" y="4308878"/>
                <a:ext cx="98193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6158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615873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41732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12787" y="4308878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787" y="4308878"/>
                <a:ext cx="98193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31531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67123" y="4308878"/>
                <a:ext cx="121757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123" y="4308878"/>
                <a:ext cx="1217577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𝟏𝟔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62013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83CDFD-E5A1-4596-BE76-ED13A2028E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626428" y="182528"/>
            <a:ext cx="8312852" cy="6104488"/>
            <a:chOff x="626428" y="182528"/>
            <a:chExt cx="8312852" cy="6104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26428" y="1239120"/>
                  <a:ext cx="8125942" cy="19389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The diagram shows a rectangle and one of its diagonals.</a:t>
                  </a: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The dimensions given are in metres.</a:t>
                  </a: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Find the value of </a:t>
                  </a:r>
                  <a14:m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𝒙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428" y="1239120"/>
                  <a:ext cx="8125942" cy="193899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200" t="-2516" r="-150" b="-628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7326338" y="5135420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749594" y="3476786"/>
              <a:ext cx="3644813" cy="2033516"/>
              <a:chOff x="4994220" y="2060812"/>
              <a:chExt cx="3644813" cy="2188474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994220" y="2060812"/>
                <a:ext cx="3644813" cy="2188474"/>
              </a:xfrm>
              <a:prstGeom prst="rect">
                <a:avLst/>
              </a:prstGeom>
              <a:solidFill>
                <a:schemeClr val="bg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4994220" y="2060812"/>
                <a:ext cx="3644813" cy="2188474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2135875" y="4308878"/>
                  <a:ext cx="4315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smtClean="0">
                            <a:latin typeface="Cambria Math"/>
                          </a:rPr>
                          <m:t>𝒙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35875" y="4308878"/>
                  <a:ext cx="431528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128448" y="5503212"/>
                  <a:ext cx="1401922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GB" sz="24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GB" sz="2400" b="1" i="1" smtClean="0">
                            <a:latin typeface="Cambria Math"/>
                          </a:rPr>
                          <m:t>𝒙</m:t>
                        </m:r>
                        <m:r>
                          <a:rPr lang="en-GB" sz="2400" b="1" i="1" smtClean="0">
                            <a:latin typeface="Cambria Math"/>
                          </a:rPr>
                          <m:t>+</m:t>
                        </m:r>
                        <m:r>
                          <a:rPr lang="en-GB" sz="2400" b="1" i="1" smtClean="0">
                            <a:latin typeface="Cambria Math"/>
                          </a:rPr>
                          <m:t>𝟏𝟏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8448" y="5503212"/>
                  <a:ext cx="1401922" cy="7838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434861" y="4081501"/>
                  <a:ext cx="62228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smtClean="0">
                            <a:latin typeface="Cambria Math"/>
                          </a:rPr>
                          <m:t>𝟏𝟕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4861" y="4081501"/>
                  <a:ext cx="622285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252568" y="182528"/>
              <a:ext cx="26388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>
                  <a:latin typeface="Comic Sans MS" panose="030F0702030302020204" pitchFamily="66" charset="0"/>
                </a:rPr>
                <a:t>Quadthagoras</a:t>
              </a:r>
              <a:r>
                <a:rPr lang="en-GB" sz="2800" dirty="0">
                  <a:latin typeface="Comic Sans MS" panose="030F0702030302020204" pitchFamily="66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894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67123" y="4308878"/>
                <a:ext cx="121757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123" y="4308878"/>
                <a:ext cx="1217577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6158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615873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13822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17251" y="4308878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251" y="4308878"/>
                <a:ext cx="98193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𝟐𝟒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62228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116628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234436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17251" y="4308878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251" y="4308878"/>
                <a:ext cx="98193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984" y="5503212"/>
                <a:ext cx="1166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116628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41467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182528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870624"/>
                <a:ext cx="5888792" cy="5941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Pythagoras:		“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”</a:t>
                </a:r>
              </a:p>
              <a:p>
                <a:r>
                  <a:rPr lang="en-GB" sz="2400" dirty="0"/>
                  <a:t> 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GB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+11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17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+11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+121=289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+11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−168=0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+44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−672=0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/>
                          </a:rPr>
                          <m:t>+84</m:t>
                        </m:r>
                      </m:e>
                    </m:d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/>
                          </a:rPr>
                          <m:t>−8</m:t>
                        </m:r>
                      </m:e>
                    </m:d>
                    <m:r>
                      <a:rPr lang="en-GB" sz="2400" b="0" i="1" smtClean="0">
                        <a:latin typeface="Cambria Math"/>
                      </a:rPr>
                      <m:t>=0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𝑥</m:t>
                    </m:r>
                    <m:r>
                      <a:rPr lang="en-GB" sz="2400" b="0" i="1" dirty="0" smtClean="0">
                        <a:latin typeface="Cambria Math"/>
                      </a:rPr>
                      <m:t>=−16.8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or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=8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1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must be positive, </a:t>
                </a:r>
                <a14:m>
                  <m:oMath xmlns:m="http://schemas.openxmlformats.org/officeDocument/2006/math">
                    <m:r>
                      <a:rPr lang="en-GB" sz="3200" b="1" i="1" dirty="0" smtClean="0">
                        <a:latin typeface="Cambria Math"/>
                      </a:rPr>
                      <m:t>𝒙</m:t>
                    </m:r>
                    <m:r>
                      <a:rPr lang="en-GB" sz="3200" b="1" i="1" dirty="0" smtClean="0">
                        <a:latin typeface="Cambria Math"/>
                      </a:rPr>
                      <m:t>=</m:t>
                    </m:r>
                    <m:r>
                      <a:rPr lang="en-GB" sz="3200" b="1" i="1" dirty="0" smtClean="0">
                        <a:latin typeface="Cambria Math"/>
                      </a:rPr>
                      <m:t>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870624"/>
                <a:ext cx="5888792" cy="5941563"/>
              </a:xfrm>
              <a:prstGeom prst="rect">
                <a:avLst/>
              </a:prstGeom>
              <a:blipFill rotWithShape="1">
                <a:blip r:embed="rId2"/>
                <a:stretch>
                  <a:fillRect l="-1656" t="-7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8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91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right-angled triangles are all classic Pythagorean triples:</a:t>
                </a:r>
                <a:br>
                  <a:rPr lang="en-GB" sz="2400" dirty="0">
                    <a:latin typeface="Comic Sans MS" panose="030F0702030302020204" pitchFamily="66" charset="0"/>
                  </a:rPr>
                </a:br>
                <a:endParaRPr lang="en-GB" sz="2400" dirty="0">
                  <a:latin typeface="Comic Sans MS" panose="030F0702030302020204" pitchFamily="66" charset="0"/>
                </a:endParaRPr>
              </a:p>
              <a:p>
                <a:pPr lvl="2"/>
                <a:r>
                  <a:rPr lang="en-GB" sz="1600" dirty="0">
                    <a:latin typeface="Comic Sans MS" panose="030F0702030302020204" pitchFamily="66" charset="0"/>
                  </a:rPr>
                  <a:t>8, 15, 17</a:t>
                </a:r>
              </a:p>
              <a:p>
                <a:pPr lvl="2"/>
                <a:r>
                  <a:rPr lang="en-GB" sz="1600" dirty="0">
                    <a:latin typeface="Comic Sans MS" panose="030F0702030302020204" pitchFamily="66" charset="0"/>
                  </a:rPr>
                  <a:t>6, 8, 10</a:t>
                </a:r>
              </a:p>
              <a:p>
                <a:pPr lvl="2"/>
                <a:r>
                  <a:rPr lang="en-GB" sz="1600" dirty="0">
                    <a:latin typeface="Comic Sans MS" panose="030F0702030302020204" pitchFamily="66" charset="0"/>
                  </a:rPr>
                  <a:t>7, 24, 25</a:t>
                </a:r>
                <a:br>
                  <a:rPr lang="en-GB" sz="2000" dirty="0">
                    <a:latin typeface="Comic Sans MS" panose="030F0702030302020204" pitchFamily="66" charset="0"/>
                  </a:rPr>
                </a:br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𝑥</m:t>
                    </m:r>
                    <m:r>
                      <a:rPr lang="en-GB" sz="2400" i="1" dirty="0" smtClean="0">
                        <a:latin typeface="Cambria Math"/>
                      </a:rPr>
                      <m:t>=8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in all cases.</a:t>
                </a:r>
                <a:br>
                  <a:rPr lang="en-GB" sz="2400" dirty="0">
                    <a:latin typeface="Comic Sans MS" panose="030F0702030302020204" pitchFamily="66" charset="0"/>
                  </a:rPr>
                </a:br>
                <a:br>
                  <a:rPr lang="en-GB" sz="2400" dirty="0">
                    <a:latin typeface="Comic Sans MS" panose="030F0702030302020204" pitchFamily="66" charset="0"/>
                  </a:rPr>
                </a:br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Can the students work out how all the answers are the same?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 r="-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70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44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9819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98193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20237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166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367575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568" y="264416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latin typeface="Comic Sans MS" panose="030F0702030302020204" pitchFamily="66" charset="0"/>
              </a:rPr>
              <a:t>Quadthagoras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a rectangle and one of its diagonals.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dimensions given are in metres.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239120"/>
                <a:ext cx="8125942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00" t="-2516" r="-150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26338" y="51354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749594" y="3476786"/>
            <a:ext cx="3644813" cy="2033516"/>
            <a:chOff x="4994220" y="2060812"/>
            <a:chExt cx="3644813" cy="2188474"/>
          </a:xfrm>
        </p:grpSpPr>
        <p:sp>
          <p:nvSpPr>
            <p:cNvPr id="3" name="Rectangle 2"/>
            <p:cNvSpPr/>
            <p:nvPr/>
          </p:nvSpPr>
          <p:spPr>
            <a:xfrm>
              <a:off x="4994220" y="2060812"/>
              <a:ext cx="3644813" cy="2188474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994220" y="2060812"/>
              <a:ext cx="3644813" cy="218847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875" y="4308878"/>
                <a:ext cx="43152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448" y="5503212"/>
                <a:ext cx="1166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48" y="5503212"/>
                <a:ext cx="1166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61" y="4081501"/>
                <a:ext cx="62228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SIC_36</a:t>
            </a:r>
          </a:p>
        </p:txBody>
      </p:sp>
    </p:spTree>
    <p:extLst>
      <p:ext uri="{BB962C8B-B14F-4D97-AF65-F5344CB8AC3E}">
        <p14:creationId xmlns:p14="http://schemas.microsoft.com/office/powerpoint/2010/main" val="11050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805</Words>
  <Application>Microsoft Office PowerPoint</Application>
  <PresentationFormat>On-screen Show (4:3)</PresentationFormat>
  <Paragraphs>210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Bradley Hand ITC</vt:lpstr>
      <vt:lpstr>Calibri</vt:lpstr>
      <vt:lpstr>Cambria Math</vt:lpstr>
      <vt:lpstr>Comic Sans MS</vt:lpstr>
      <vt:lpstr>Office Theme</vt:lpstr>
      <vt:lpstr>Quadthagoras!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41</cp:revision>
  <cp:lastPrinted>2015-07-23T10:04:04Z</cp:lastPrinted>
  <dcterms:created xsi:type="dcterms:W3CDTF">2015-07-22T14:09:27Z</dcterms:created>
  <dcterms:modified xsi:type="dcterms:W3CDTF">2020-08-05T21:31:36Z</dcterms:modified>
</cp:coreProperties>
</file>